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20104100" cy="15087600"/>
  <p:defaultTextStyle>
    <a:defPPr>
      <a:defRPr lang="en-US"/>
    </a:defPPr>
    <a:lvl1pPr marL="0" algn="l" defTabSz="997885" rtl="0" eaLnBrk="1" latinLnBrk="0" hangingPunct="1">
      <a:defRPr sz="3900" kern="1200">
        <a:solidFill>
          <a:schemeClr val="tx1"/>
        </a:solidFill>
        <a:latin typeface="+mn-lt"/>
        <a:ea typeface="+mn-ea"/>
        <a:cs typeface="+mn-cs"/>
      </a:defRPr>
    </a:lvl1pPr>
    <a:lvl2pPr marL="997885" algn="l" defTabSz="997885" rtl="0" eaLnBrk="1" latinLnBrk="0" hangingPunct="1">
      <a:defRPr sz="3900" kern="1200">
        <a:solidFill>
          <a:schemeClr val="tx1"/>
        </a:solidFill>
        <a:latin typeface="+mn-lt"/>
        <a:ea typeface="+mn-ea"/>
        <a:cs typeface="+mn-cs"/>
      </a:defRPr>
    </a:lvl2pPr>
    <a:lvl3pPr marL="1995769" algn="l" defTabSz="997885" rtl="0" eaLnBrk="1" latinLnBrk="0" hangingPunct="1">
      <a:defRPr sz="3900" kern="1200">
        <a:solidFill>
          <a:schemeClr val="tx1"/>
        </a:solidFill>
        <a:latin typeface="+mn-lt"/>
        <a:ea typeface="+mn-ea"/>
        <a:cs typeface="+mn-cs"/>
      </a:defRPr>
    </a:lvl3pPr>
    <a:lvl4pPr marL="2993654" algn="l" defTabSz="997885" rtl="0" eaLnBrk="1" latinLnBrk="0" hangingPunct="1">
      <a:defRPr sz="3900" kern="1200">
        <a:solidFill>
          <a:schemeClr val="tx1"/>
        </a:solidFill>
        <a:latin typeface="+mn-lt"/>
        <a:ea typeface="+mn-ea"/>
        <a:cs typeface="+mn-cs"/>
      </a:defRPr>
    </a:lvl4pPr>
    <a:lvl5pPr marL="3991539" algn="l" defTabSz="997885" rtl="0" eaLnBrk="1" latinLnBrk="0" hangingPunct="1">
      <a:defRPr sz="3900" kern="1200">
        <a:solidFill>
          <a:schemeClr val="tx1"/>
        </a:solidFill>
        <a:latin typeface="+mn-lt"/>
        <a:ea typeface="+mn-ea"/>
        <a:cs typeface="+mn-cs"/>
      </a:defRPr>
    </a:lvl5pPr>
    <a:lvl6pPr marL="4989424" algn="l" defTabSz="997885" rtl="0" eaLnBrk="1" latinLnBrk="0" hangingPunct="1">
      <a:defRPr sz="3900" kern="1200">
        <a:solidFill>
          <a:schemeClr val="tx1"/>
        </a:solidFill>
        <a:latin typeface="+mn-lt"/>
        <a:ea typeface="+mn-ea"/>
        <a:cs typeface="+mn-cs"/>
      </a:defRPr>
    </a:lvl6pPr>
    <a:lvl7pPr marL="5987308" algn="l" defTabSz="997885" rtl="0" eaLnBrk="1" latinLnBrk="0" hangingPunct="1">
      <a:defRPr sz="3900" kern="1200">
        <a:solidFill>
          <a:schemeClr val="tx1"/>
        </a:solidFill>
        <a:latin typeface="+mn-lt"/>
        <a:ea typeface="+mn-ea"/>
        <a:cs typeface="+mn-cs"/>
      </a:defRPr>
    </a:lvl7pPr>
    <a:lvl8pPr marL="6985193" algn="l" defTabSz="997885" rtl="0" eaLnBrk="1" latinLnBrk="0" hangingPunct="1">
      <a:defRPr sz="3900" kern="1200">
        <a:solidFill>
          <a:schemeClr val="tx1"/>
        </a:solidFill>
        <a:latin typeface="+mn-lt"/>
        <a:ea typeface="+mn-ea"/>
        <a:cs typeface="+mn-cs"/>
      </a:defRPr>
    </a:lvl8pPr>
    <a:lvl9pPr marL="7983078" algn="l" defTabSz="997885" rtl="0" eaLnBrk="1" latinLnBrk="0" hangingPunct="1">
      <a:defRPr sz="3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02D"/>
    <a:srgbClr val="414042"/>
    <a:srgbClr val="B80012"/>
    <a:srgbClr val="666666"/>
    <a:srgbClr val="777877"/>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492" autoAdjust="0"/>
  </p:normalViewPr>
  <p:slideViewPr>
    <p:cSldViewPr>
      <p:cViewPr>
        <p:scale>
          <a:sx n="19" d="100"/>
          <a:sy n="19" d="100"/>
        </p:scale>
        <p:origin x="-40" y="-728"/>
      </p:cViewPr>
      <p:guideLst>
        <p:guide orient="horz" pos="20734"/>
        <p:guide pos="2764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1839" y="10204704"/>
            <a:ext cx="37307522" cy="102335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583680" y="18434304"/>
            <a:ext cx="307238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2231380"/>
          </a:xfrm>
        </p:spPr>
        <p:txBody>
          <a:bodyPr lIns="0" tIns="0" rIns="0" bIns="0"/>
          <a:lstStyle>
            <a:lvl1pPr>
              <a:defRPr sz="14500" b="1">
                <a:solidFill>
                  <a:srgbClr val="41404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2231380"/>
          </a:xfrm>
        </p:spPr>
        <p:txBody>
          <a:bodyPr lIns="0" tIns="0" rIns="0" bIns="0"/>
          <a:lstStyle>
            <a:lvl1pPr>
              <a:defRPr sz="14500" b="1">
                <a:solidFill>
                  <a:srgbClr val="414042"/>
                </a:solidFill>
                <a:latin typeface="Arial"/>
                <a:cs typeface="Arial"/>
              </a:defRPr>
            </a:lvl1pPr>
          </a:lstStyle>
          <a:p>
            <a:endParaRPr/>
          </a:p>
        </p:txBody>
      </p:sp>
      <p:sp>
        <p:nvSpPr>
          <p:cNvPr id="3" name="Holder 3"/>
          <p:cNvSpPr>
            <a:spLocks noGrp="1"/>
          </p:cNvSpPr>
          <p:nvPr>
            <p:ph sz="half" idx="2"/>
          </p:nvPr>
        </p:nvSpPr>
        <p:spPr>
          <a:xfrm>
            <a:off x="2194560" y="7571232"/>
            <a:ext cx="1909267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2603967" y="7571232"/>
            <a:ext cx="1909267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2231380"/>
          </a:xfrm>
        </p:spPr>
        <p:txBody>
          <a:bodyPr lIns="0" tIns="0" rIns="0" bIns="0"/>
          <a:lstStyle>
            <a:lvl1pPr>
              <a:defRPr sz="14500" b="1">
                <a:solidFill>
                  <a:srgbClr val="41404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72471" y="2467087"/>
            <a:ext cx="40746253" cy="1023357"/>
          </a:xfrm>
          <a:prstGeom prst="rect">
            <a:avLst/>
          </a:prstGeom>
        </p:spPr>
        <p:txBody>
          <a:bodyPr wrap="square" lIns="0" tIns="0" rIns="0" bIns="0">
            <a:spAutoFit/>
          </a:bodyPr>
          <a:lstStyle>
            <a:lvl1pPr>
              <a:defRPr sz="6650" b="1">
                <a:solidFill>
                  <a:srgbClr val="414042"/>
                </a:solidFill>
                <a:latin typeface="Arial"/>
                <a:cs typeface="Arial"/>
              </a:defRPr>
            </a:lvl1pPr>
          </a:lstStyle>
          <a:p>
            <a:endParaRPr/>
          </a:p>
        </p:txBody>
      </p:sp>
      <p:sp>
        <p:nvSpPr>
          <p:cNvPr id="3" name="Holder 3"/>
          <p:cNvSpPr>
            <a:spLocks noGrp="1"/>
          </p:cNvSpPr>
          <p:nvPr>
            <p:ph type="body" idx="1"/>
          </p:nvPr>
        </p:nvSpPr>
        <p:spPr>
          <a:xfrm>
            <a:off x="2194560" y="7571232"/>
            <a:ext cx="395020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4923008" y="30614112"/>
            <a:ext cx="14045184" cy="60016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194561" y="30614112"/>
            <a:ext cx="10094976" cy="60016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4/23/18</a:t>
            </a:fld>
            <a:endParaRPr lang="en-US"/>
          </a:p>
        </p:txBody>
      </p:sp>
      <p:sp>
        <p:nvSpPr>
          <p:cNvPr id="6" name="Holder 6"/>
          <p:cNvSpPr>
            <a:spLocks noGrp="1"/>
          </p:cNvSpPr>
          <p:nvPr>
            <p:ph type="sldNum" sz="quarter" idx="7"/>
          </p:nvPr>
        </p:nvSpPr>
        <p:spPr>
          <a:xfrm>
            <a:off x="31601667" y="30614112"/>
            <a:ext cx="10094976" cy="60016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997885">
        <a:defRPr>
          <a:latin typeface="+mn-lt"/>
          <a:ea typeface="+mn-ea"/>
          <a:cs typeface="+mn-cs"/>
        </a:defRPr>
      </a:lvl2pPr>
      <a:lvl3pPr marL="1995769">
        <a:defRPr>
          <a:latin typeface="+mn-lt"/>
          <a:ea typeface="+mn-ea"/>
          <a:cs typeface="+mn-cs"/>
        </a:defRPr>
      </a:lvl3pPr>
      <a:lvl4pPr marL="2993654">
        <a:defRPr>
          <a:latin typeface="+mn-lt"/>
          <a:ea typeface="+mn-ea"/>
          <a:cs typeface="+mn-cs"/>
        </a:defRPr>
      </a:lvl4pPr>
      <a:lvl5pPr marL="3991539">
        <a:defRPr>
          <a:latin typeface="+mn-lt"/>
          <a:ea typeface="+mn-ea"/>
          <a:cs typeface="+mn-cs"/>
        </a:defRPr>
      </a:lvl5pPr>
      <a:lvl6pPr marL="4989424">
        <a:defRPr>
          <a:latin typeface="+mn-lt"/>
          <a:ea typeface="+mn-ea"/>
          <a:cs typeface="+mn-cs"/>
        </a:defRPr>
      </a:lvl6pPr>
      <a:lvl7pPr marL="5987308">
        <a:defRPr>
          <a:latin typeface="+mn-lt"/>
          <a:ea typeface="+mn-ea"/>
          <a:cs typeface="+mn-cs"/>
        </a:defRPr>
      </a:lvl7pPr>
      <a:lvl8pPr marL="6985193">
        <a:defRPr>
          <a:latin typeface="+mn-lt"/>
          <a:ea typeface="+mn-ea"/>
          <a:cs typeface="+mn-cs"/>
        </a:defRPr>
      </a:lvl8pPr>
      <a:lvl9pPr marL="7983078">
        <a:defRPr>
          <a:latin typeface="+mn-lt"/>
          <a:ea typeface="+mn-ea"/>
          <a:cs typeface="+mn-cs"/>
        </a:defRPr>
      </a:lvl9pPr>
    </p:bodyStyle>
    <p:otherStyle>
      <a:lvl1pPr marL="0">
        <a:defRPr>
          <a:latin typeface="+mn-lt"/>
          <a:ea typeface="+mn-ea"/>
          <a:cs typeface="+mn-cs"/>
        </a:defRPr>
      </a:lvl1pPr>
      <a:lvl2pPr marL="997885">
        <a:defRPr>
          <a:latin typeface="+mn-lt"/>
          <a:ea typeface="+mn-ea"/>
          <a:cs typeface="+mn-cs"/>
        </a:defRPr>
      </a:lvl2pPr>
      <a:lvl3pPr marL="1995769">
        <a:defRPr>
          <a:latin typeface="+mn-lt"/>
          <a:ea typeface="+mn-ea"/>
          <a:cs typeface="+mn-cs"/>
        </a:defRPr>
      </a:lvl3pPr>
      <a:lvl4pPr marL="2993654">
        <a:defRPr>
          <a:latin typeface="+mn-lt"/>
          <a:ea typeface="+mn-ea"/>
          <a:cs typeface="+mn-cs"/>
        </a:defRPr>
      </a:lvl4pPr>
      <a:lvl5pPr marL="3991539">
        <a:defRPr>
          <a:latin typeface="+mn-lt"/>
          <a:ea typeface="+mn-ea"/>
          <a:cs typeface="+mn-cs"/>
        </a:defRPr>
      </a:lvl5pPr>
      <a:lvl6pPr marL="4989424">
        <a:defRPr>
          <a:latin typeface="+mn-lt"/>
          <a:ea typeface="+mn-ea"/>
          <a:cs typeface="+mn-cs"/>
        </a:defRPr>
      </a:lvl6pPr>
      <a:lvl7pPr marL="5987308">
        <a:defRPr>
          <a:latin typeface="+mn-lt"/>
          <a:ea typeface="+mn-ea"/>
          <a:cs typeface="+mn-cs"/>
        </a:defRPr>
      </a:lvl7pPr>
      <a:lvl8pPr marL="6985193">
        <a:defRPr>
          <a:latin typeface="+mn-lt"/>
          <a:ea typeface="+mn-ea"/>
          <a:cs typeface="+mn-cs"/>
        </a:defRPr>
      </a:lvl8pPr>
      <a:lvl9pPr marL="79830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Rectangle 34"/>
          <p:cNvSpPr/>
          <p:nvPr/>
        </p:nvSpPr>
        <p:spPr>
          <a:xfrm>
            <a:off x="0" y="0"/>
            <a:ext cx="43891200" cy="32918400"/>
          </a:xfrm>
          <a:prstGeom prst="rect">
            <a:avLst/>
          </a:prstGeom>
          <a:solidFill>
            <a:srgbClr val="9B002D"/>
          </a:solidFill>
          <a:effectLst/>
        </p:spPr>
        <p:style>
          <a:lnRef idx="1">
            <a:schemeClr val="accent1"/>
          </a:lnRef>
          <a:fillRef idx="3">
            <a:schemeClr val="accent1"/>
          </a:fillRef>
          <a:effectRef idx="2">
            <a:schemeClr val="accent1"/>
          </a:effectRef>
          <a:fontRef idx="minor">
            <a:schemeClr val="lt1"/>
          </a:fontRef>
        </p:style>
        <p:txBody>
          <a:bodyPr lIns="199577" tIns="99788" rIns="199577" bIns="99788" rtlCol="0" anchor="ctr"/>
          <a:lstStyle/>
          <a:p>
            <a:pPr algn="ctr"/>
            <a:endParaRPr lang="en-US"/>
          </a:p>
        </p:txBody>
      </p:sp>
      <p:sp>
        <p:nvSpPr>
          <p:cNvPr id="36" name="Rectangle 35"/>
          <p:cNvSpPr/>
          <p:nvPr/>
        </p:nvSpPr>
        <p:spPr>
          <a:xfrm>
            <a:off x="838200" y="762000"/>
            <a:ext cx="42255331" cy="31255855"/>
          </a:xfrm>
          <a:prstGeom prst="rect">
            <a:avLst/>
          </a:prstGeom>
          <a:solidFill>
            <a:schemeClr val="bg1"/>
          </a:solidFill>
          <a:ln>
            <a:solidFill>
              <a:srgbClr val="BB0000"/>
            </a:solidFill>
          </a:ln>
        </p:spPr>
        <p:style>
          <a:lnRef idx="1">
            <a:schemeClr val="accent1"/>
          </a:lnRef>
          <a:fillRef idx="3">
            <a:schemeClr val="accent1"/>
          </a:fillRef>
          <a:effectRef idx="2">
            <a:schemeClr val="accent1"/>
          </a:effectRef>
          <a:fontRef idx="minor">
            <a:schemeClr val="lt1"/>
          </a:fontRef>
        </p:style>
        <p:txBody>
          <a:bodyPr lIns="199577" tIns="99788" rIns="199577" bIns="99788" rtlCol="0" anchor="ctr"/>
          <a:lstStyle/>
          <a:p>
            <a:pPr algn="ctr"/>
            <a:r>
              <a:rPr lang="en-US" sz="4400"/>
              <a:t>–</a:t>
            </a:r>
          </a:p>
        </p:txBody>
      </p:sp>
      <p:sp>
        <p:nvSpPr>
          <p:cNvPr id="40" name="object 6"/>
          <p:cNvSpPr/>
          <p:nvPr/>
        </p:nvSpPr>
        <p:spPr>
          <a:xfrm>
            <a:off x="998157" y="29028045"/>
            <a:ext cx="41902649" cy="2907792"/>
          </a:xfrm>
          <a:custGeom>
            <a:avLst/>
            <a:gdLst/>
            <a:ahLst/>
            <a:cxnLst/>
            <a:rect l="l" t="t" r="r" b="b"/>
            <a:pathLst>
              <a:path w="19266428" h="1317369">
                <a:moveTo>
                  <a:pt x="0" y="1317369"/>
                </a:moveTo>
                <a:lnTo>
                  <a:pt x="19266428" y="1317369"/>
                </a:lnTo>
                <a:lnTo>
                  <a:pt x="19266428" y="0"/>
                </a:lnTo>
                <a:lnTo>
                  <a:pt x="0" y="0"/>
                </a:lnTo>
                <a:lnTo>
                  <a:pt x="0" y="1317369"/>
                </a:lnTo>
                <a:close/>
              </a:path>
            </a:pathLst>
          </a:custGeom>
          <a:solidFill>
            <a:schemeClr val="bg1">
              <a:lumMod val="75000"/>
            </a:schemeClr>
          </a:solidFill>
        </p:spPr>
        <p:txBody>
          <a:bodyPr wrap="square" lIns="0" tIns="0" rIns="0" bIns="0" rtlCol="0">
            <a:spAutoFit/>
          </a:bodyPr>
          <a:lstStyle/>
          <a:p>
            <a:endParaRPr/>
          </a:p>
        </p:txBody>
      </p:sp>
      <p:sp>
        <p:nvSpPr>
          <p:cNvPr id="2" name="object 2"/>
          <p:cNvSpPr txBox="1">
            <a:spLocks noGrp="1"/>
          </p:cNvSpPr>
          <p:nvPr>
            <p:ph type="title"/>
          </p:nvPr>
        </p:nvSpPr>
        <p:spPr>
          <a:xfrm>
            <a:off x="1572471" y="2467086"/>
            <a:ext cx="40746253" cy="3207404"/>
          </a:xfrm>
          <a:prstGeom prst="rect">
            <a:avLst/>
          </a:prstGeom>
        </p:spPr>
        <p:txBody>
          <a:bodyPr vert="horz" wrap="square" lIns="0" tIns="0" rIns="0" bIns="0" rtlCol="0">
            <a:spAutoFit/>
          </a:bodyPr>
          <a:lstStyle/>
          <a:p>
            <a:pPr marL="27719">
              <a:lnSpc>
                <a:spcPts val="17232"/>
              </a:lnSpc>
              <a:spcAft>
                <a:spcPts val="1310"/>
              </a:spcAft>
            </a:pPr>
            <a:r>
              <a:rPr lang="en-US" sz="14400" b="0" spc="-513" dirty="0" smtClean="0">
                <a:latin typeface="Capita-Bold"/>
                <a:cs typeface="Capita-Bold"/>
              </a:rPr>
              <a:t>Who Framed Roger </a:t>
            </a:r>
            <a:r>
              <a:rPr lang="en-US" sz="14400" b="0" spc="-513" dirty="0" err="1" smtClean="0">
                <a:latin typeface="Capita-Bold"/>
                <a:cs typeface="Capita-Bold"/>
              </a:rPr>
              <a:t>Crawfis</a:t>
            </a:r>
            <a:r>
              <a:rPr lang="en-US" sz="14400" b="0" spc="-513" dirty="0" smtClean="0">
                <a:latin typeface="Capita-Bold"/>
                <a:cs typeface="Capita-Bold"/>
              </a:rPr>
              <a:t>?</a:t>
            </a:r>
            <a:endParaRPr sz="14400" b="0" spc="-87" dirty="0">
              <a:latin typeface="Capita-Bold"/>
              <a:cs typeface="Capita-Bold"/>
            </a:endParaRPr>
          </a:p>
          <a:p>
            <a:pPr marL="27719">
              <a:lnSpc>
                <a:spcPts val="5784"/>
              </a:lnSpc>
            </a:pPr>
            <a:r>
              <a:rPr lang="en-US" sz="5000" b="0" spc="-175" dirty="0" smtClean="0"/>
              <a:t>Roger </a:t>
            </a:r>
            <a:r>
              <a:rPr lang="en-US" sz="5000" b="0" spc="-175" dirty="0" err="1" smtClean="0"/>
              <a:t>Crawfis</a:t>
            </a:r>
            <a:r>
              <a:rPr lang="en-US" sz="5000" b="0" spc="-175" dirty="0" smtClean="0"/>
              <a:t> (Instr.), Chance L., John P., Steven P., Alice S., Aishwarya S., Bob Y., </a:t>
            </a:r>
            <a:r>
              <a:rPr lang="en-US" sz="5000" b="0" spc="-175" dirty="0" err="1" smtClean="0"/>
              <a:t>Zicong</a:t>
            </a:r>
            <a:r>
              <a:rPr lang="en-US" sz="5000" b="0" spc="-175" dirty="0" smtClean="0"/>
              <a:t> Z.</a:t>
            </a:r>
            <a:endParaRPr sz="5000" dirty="0"/>
          </a:p>
        </p:txBody>
      </p:sp>
      <p:sp>
        <p:nvSpPr>
          <p:cNvPr id="3" name="object 3"/>
          <p:cNvSpPr txBox="1"/>
          <p:nvPr/>
        </p:nvSpPr>
        <p:spPr>
          <a:xfrm>
            <a:off x="1600200" y="7142997"/>
            <a:ext cx="12344400" cy="10622999"/>
          </a:xfrm>
          <a:prstGeom prst="rect">
            <a:avLst/>
          </a:prstGeom>
        </p:spPr>
        <p:txBody>
          <a:bodyPr vert="horz" wrap="square" lIns="0" tIns="0" rIns="0" bIns="0" rtlCol="0">
            <a:spAutoFit/>
          </a:bodyPr>
          <a:lstStyle/>
          <a:p>
            <a:pPr marL="27719">
              <a:spcAft>
                <a:spcPts val="1310"/>
              </a:spcAft>
            </a:pPr>
            <a:r>
              <a:rPr lang="en-US" sz="4400" b="1" spc="-11" dirty="0" smtClean="0">
                <a:solidFill>
                  <a:srgbClr val="231F20"/>
                </a:solidFill>
                <a:latin typeface="Arial"/>
                <a:cs typeface="Arial"/>
              </a:rPr>
              <a:t>Introduction</a:t>
            </a:r>
            <a:endParaRPr sz="4400" dirty="0">
              <a:latin typeface="Arial"/>
              <a:cs typeface="Arial"/>
            </a:endParaRPr>
          </a:p>
          <a:p>
            <a:pPr marL="27719" marR="13860">
              <a:lnSpc>
                <a:spcPct val="102600"/>
              </a:lnSpc>
              <a:spcBef>
                <a:spcPts val="458"/>
              </a:spcBef>
            </a:pPr>
            <a:r>
              <a:rPr lang="en-US" sz="3600" spc="11" dirty="0">
                <a:solidFill>
                  <a:srgbClr val="231F20"/>
                </a:solidFill>
                <a:latin typeface="Arial"/>
                <a:cs typeface="Arial"/>
              </a:rPr>
              <a:t>Who Framed Roger </a:t>
            </a:r>
            <a:r>
              <a:rPr lang="en-US" sz="3600" spc="11" dirty="0" err="1" smtClean="0">
                <a:solidFill>
                  <a:srgbClr val="231F20"/>
                </a:solidFill>
                <a:latin typeface="Arial"/>
                <a:cs typeface="Arial"/>
              </a:rPr>
              <a:t>Crawfis</a:t>
            </a:r>
            <a:r>
              <a:rPr lang="en-US" sz="3600" dirty="0" smtClean="0">
                <a:latin typeface="Arial"/>
                <a:cs typeface="Arial"/>
              </a:rPr>
              <a:t>? (WFRC) is a first person 3D game that follows </a:t>
            </a:r>
            <a:r>
              <a:rPr lang="en-US" sz="3600" spc="11" dirty="0" smtClean="0">
                <a:solidFill>
                  <a:srgbClr val="231F20"/>
                </a:solidFill>
                <a:latin typeface="Arial"/>
                <a:cs typeface="Arial"/>
              </a:rPr>
              <a:t>Roger </a:t>
            </a:r>
            <a:r>
              <a:rPr lang="en-US" sz="3600" spc="11" dirty="0" err="1" smtClean="0">
                <a:solidFill>
                  <a:srgbClr val="231F20"/>
                </a:solidFill>
                <a:latin typeface="Arial"/>
                <a:cs typeface="Arial"/>
              </a:rPr>
              <a:t>Crawfis</a:t>
            </a:r>
            <a:r>
              <a:rPr lang="en-US" sz="3600" spc="11" dirty="0" smtClean="0">
                <a:solidFill>
                  <a:srgbClr val="231F20"/>
                </a:solidFill>
                <a:latin typeface="Arial"/>
                <a:cs typeface="Arial"/>
              </a:rPr>
              <a:t>, a local computer graphics expert, who has been wrongfully convicted for murder and sent to prison. He must break out so he can find the evidence that exonerates him and prove his innocence. He can do so with the help of other inmates and correctional officers by exchanging goods and forming alliances, and gathering information that can help him plan his escape.</a:t>
            </a:r>
          </a:p>
          <a:p>
            <a:pPr marL="27719" marR="13860">
              <a:lnSpc>
                <a:spcPct val="102600"/>
              </a:lnSpc>
              <a:spcBef>
                <a:spcPts val="458"/>
              </a:spcBef>
            </a:pPr>
            <a:r>
              <a:rPr lang="en-US" sz="3600" spc="11" dirty="0" smtClean="0">
                <a:solidFill>
                  <a:srgbClr val="231F20"/>
                </a:solidFill>
                <a:latin typeface="Arial"/>
                <a:cs typeface="Arial"/>
              </a:rPr>
              <a:t>WFRC is built in Unity 3D. The keyboard controls move the player to different locations and allow it to interact with objects, guards, and other inmates. An inventory keeps track of all items collected, that can be exchanged for information or other items. Mechanics include walking, jumping, crouching, melee combat, and aiming and shooting guns. There are multiple ways to complete the game, all of which require puzzle solving, building rapport among other characters, and stealth.</a:t>
            </a:r>
            <a:endParaRPr sz="3600" dirty="0">
              <a:latin typeface="Arial"/>
              <a:cs typeface="Arial"/>
            </a:endParaRPr>
          </a:p>
        </p:txBody>
      </p:sp>
      <p:sp>
        <p:nvSpPr>
          <p:cNvPr id="12" name="object 12"/>
          <p:cNvSpPr txBox="1"/>
          <p:nvPr/>
        </p:nvSpPr>
        <p:spPr>
          <a:xfrm>
            <a:off x="3505200" y="28194000"/>
            <a:ext cx="8534399" cy="442015"/>
          </a:xfrm>
          <a:prstGeom prst="rect">
            <a:avLst/>
          </a:prstGeom>
        </p:spPr>
        <p:txBody>
          <a:bodyPr vert="horz" wrap="square" lIns="0" tIns="0" rIns="0" bIns="0" rtlCol="0" anchor="ctr">
            <a:spAutoFit/>
          </a:bodyPr>
          <a:lstStyle/>
          <a:p>
            <a:pPr marL="27719" marR="13860" algn="ctr">
              <a:lnSpc>
                <a:spcPct val="103099"/>
              </a:lnSpc>
            </a:pPr>
            <a:r>
              <a:rPr lang="en-US" sz="2800" i="1" spc="22" dirty="0" smtClean="0">
                <a:solidFill>
                  <a:srgbClr val="717272"/>
                </a:solidFill>
                <a:latin typeface="Arial"/>
                <a:cs typeface="Arial"/>
              </a:rPr>
              <a:t>Some of the paths to finish the game.</a:t>
            </a:r>
            <a:endParaRPr sz="2800" dirty="0">
              <a:latin typeface="Arial"/>
              <a:cs typeface="Arial"/>
            </a:endParaRPr>
          </a:p>
        </p:txBody>
      </p:sp>
      <p:sp>
        <p:nvSpPr>
          <p:cNvPr id="17" name="object 17"/>
          <p:cNvSpPr/>
          <p:nvPr/>
        </p:nvSpPr>
        <p:spPr>
          <a:xfrm>
            <a:off x="14401800" y="7020201"/>
            <a:ext cx="0" cy="21250656"/>
          </a:xfrm>
          <a:custGeom>
            <a:avLst/>
            <a:gdLst/>
            <a:ahLst/>
            <a:cxnLst/>
            <a:rect l="l" t="t" r="r" b="b"/>
            <a:pathLst>
              <a:path h="9561227">
                <a:moveTo>
                  <a:pt x="0" y="0"/>
                </a:moveTo>
                <a:lnTo>
                  <a:pt x="0" y="9561227"/>
                </a:lnTo>
              </a:path>
            </a:pathLst>
          </a:custGeom>
          <a:ln w="19050" cmpd="sng">
            <a:solidFill>
              <a:srgbClr val="7F7F7F"/>
            </a:solidFill>
            <a:prstDash val="solid"/>
          </a:ln>
        </p:spPr>
        <p:txBody>
          <a:bodyPr wrap="square" lIns="0" tIns="0" rIns="0" bIns="0" rtlCol="0">
            <a:spAutoFit/>
          </a:bodyPr>
          <a:lstStyle/>
          <a:p>
            <a:endParaRPr/>
          </a:p>
        </p:txBody>
      </p:sp>
      <p:sp>
        <p:nvSpPr>
          <p:cNvPr id="18" name="object 18"/>
          <p:cNvSpPr/>
          <p:nvPr/>
        </p:nvSpPr>
        <p:spPr>
          <a:xfrm>
            <a:off x="28194000" y="7239000"/>
            <a:ext cx="0" cy="21250656"/>
          </a:xfrm>
          <a:custGeom>
            <a:avLst/>
            <a:gdLst/>
            <a:ahLst/>
            <a:cxnLst/>
            <a:rect l="l" t="t" r="r" b="b"/>
            <a:pathLst>
              <a:path h="9561227">
                <a:moveTo>
                  <a:pt x="0" y="0"/>
                </a:moveTo>
                <a:lnTo>
                  <a:pt x="0" y="9561227"/>
                </a:lnTo>
              </a:path>
            </a:pathLst>
          </a:custGeom>
          <a:ln w="19050" cmpd="sng">
            <a:solidFill>
              <a:schemeClr val="tx1">
                <a:lumMod val="50000"/>
                <a:lumOff val="50000"/>
              </a:schemeClr>
            </a:solidFill>
            <a:prstDash val="solid"/>
          </a:ln>
        </p:spPr>
        <p:txBody>
          <a:bodyPr wrap="square" lIns="0" tIns="0" rIns="0" bIns="0" rtlCol="0">
            <a:spAutoFit/>
          </a:bodyPr>
          <a:lstStyle/>
          <a:p>
            <a:endParaRPr/>
          </a:p>
        </p:txBody>
      </p:sp>
      <p:sp>
        <p:nvSpPr>
          <p:cNvPr id="23" name="object 23"/>
          <p:cNvSpPr txBox="1"/>
          <p:nvPr/>
        </p:nvSpPr>
        <p:spPr>
          <a:xfrm>
            <a:off x="28651200" y="7086600"/>
            <a:ext cx="13563600" cy="6961496"/>
          </a:xfrm>
          <a:prstGeom prst="rect">
            <a:avLst/>
          </a:prstGeom>
        </p:spPr>
        <p:txBody>
          <a:bodyPr vert="horz" wrap="square" lIns="0" tIns="0" rIns="0" bIns="0" rtlCol="0">
            <a:spAutoFit/>
          </a:bodyPr>
          <a:lstStyle/>
          <a:p>
            <a:pPr marL="19958">
              <a:lnSpc>
                <a:spcPct val="110000"/>
              </a:lnSpc>
            </a:pPr>
            <a:r>
              <a:rPr lang="en-US" sz="4000" b="1" spc="-11" dirty="0" smtClean="0">
                <a:solidFill>
                  <a:srgbClr val="231F20"/>
                </a:solidFill>
                <a:latin typeface="Arial"/>
                <a:cs typeface="Arial"/>
              </a:rPr>
              <a:t>Other Features </a:t>
            </a:r>
            <a:endParaRPr sz="4000" b="1" spc="-11" dirty="0">
              <a:solidFill>
                <a:srgbClr val="231F20"/>
              </a:solidFill>
              <a:latin typeface="Arial"/>
              <a:cs typeface="Arial"/>
            </a:endParaRPr>
          </a:p>
          <a:p>
            <a:pPr marL="27719">
              <a:lnSpc>
                <a:spcPct val="130000"/>
              </a:lnSpc>
            </a:pPr>
            <a:r>
              <a:rPr lang="en-US" sz="3600" b="1" spc="-11" dirty="0">
                <a:solidFill>
                  <a:srgbClr val="4C4D4F"/>
                </a:solidFill>
                <a:latin typeface="Arial"/>
                <a:cs typeface="Arial"/>
              </a:rPr>
              <a:t>Inventory</a:t>
            </a:r>
          </a:p>
          <a:p>
            <a:pPr marL="27719" marR="133051">
              <a:lnSpc>
                <a:spcPct val="102600"/>
              </a:lnSpc>
            </a:pPr>
            <a:r>
              <a:rPr lang="en-US" sz="3600" spc="-33" dirty="0" smtClean="0">
                <a:solidFill>
                  <a:srgbClr val="231F20"/>
                </a:solidFill>
                <a:latin typeface="Arial"/>
                <a:cs typeface="Arial"/>
              </a:rPr>
              <a:t>Each new game starts with a blank inventory that can store items that can be collected throughout the game. For instance, when the player finds a key for the correctional officers’ quarters, it is added to the inventory. Some items stay in the inventory forever, like keys. However, some items are removed when they are used (cake slices). </a:t>
            </a:r>
          </a:p>
          <a:p>
            <a:pPr marL="27719" marR="133051">
              <a:lnSpc>
                <a:spcPct val="102600"/>
              </a:lnSpc>
            </a:pPr>
            <a:endParaRPr lang="en-US" sz="3200" b="1" spc="-11" dirty="0">
              <a:solidFill>
                <a:srgbClr val="4C4D4F"/>
              </a:solidFill>
              <a:latin typeface="Arial"/>
              <a:cs typeface="Arial"/>
            </a:endParaRPr>
          </a:p>
          <a:p>
            <a:pPr marL="27719">
              <a:lnSpc>
                <a:spcPct val="130000"/>
              </a:lnSpc>
            </a:pPr>
            <a:r>
              <a:rPr lang="en-US" sz="3200" spc="-33" dirty="0" smtClean="0">
                <a:solidFill>
                  <a:srgbClr val="231F20"/>
                </a:solidFill>
                <a:latin typeface="Arial"/>
                <a:cs typeface="Arial"/>
              </a:rPr>
              <a:t>.</a:t>
            </a:r>
            <a:endParaRPr lang="en-US" sz="3200" spc="-33" dirty="0">
              <a:solidFill>
                <a:srgbClr val="231F20"/>
              </a:solidFill>
              <a:latin typeface="Arial"/>
              <a:cs typeface="Arial"/>
            </a:endParaRPr>
          </a:p>
          <a:p>
            <a:pPr marL="27719" marR="133051">
              <a:lnSpc>
                <a:spcPct val="102600"/>
              </a:lnSpc>
            </a:pPr>
            <a:endParaRPr lang="en-US" sz="3200" spc="-33" dirty="0" smtClean="0">
              <a:solidFill>
                <a:srgbClr val="231F20"/>
              </a:solidFill>
              <a:latin typeface="Arial"/>
              <a:cs typeface="Arial"/>
            </a:endParaRPr>
          </a:p>
          <a:p>
            <a:pPr marL="27719" marR="133051">
              <a:lnSpc>
                <a:spcPct val="102600"/>
              </a:lnSpc>
            </a:pPr>
            <a:endParaRPr lang="en-US" sz="3200" spc="-33" dirty="0">
              <a:solidFill>
                <a:srgbClr val="231F20"/>
              </a:solidFill>
              <a:latin typeface="Arial"/>
              <a:cs typeface="Arial"/>
            </a:endParaRPr>
          </a:p>
        </p:txBody>
      </p:sp>
      <p:sp>
        <p:nvSpPr>
          <p:cNvPr id="30" name="object 30"/>
          <p:cNvSpPr txBox="1"/>
          <p:nvPr/>
        </p:nvSpPr>
        <p:spPr>
          <a:xfrm>
            <a:off x="1572470" y="1775515"/>
            <a:ext cx="23201241" cy="766409"/>
          </a:xfrm>
          <a:prstGeom prst="rect">
            <a:avLst/>
          </a:prstGeom>
        </p:spPr>
        <p:txBody>
          <a:bodyPr vert="horz" wrap="square" lIns="0" tIns="0" rIns="0" bIns="0" rtlCol="0">
            <a:spAutoFit/>
          </a:bodyPr>
          <a:lstStyle/>
          <a:p>
            <a:pPr marL="27719">
              <a:lnSpc>
                <a:spcPts val="5969"/>
              </a:lnSpc>
            </a:pPr>
            <a:r>
              <a:rPr lang="en-US" sz="5000" spc="-76" dirty="0" smtClean="0">
                <a:solidFill>
                  <a:srgbClr val="CD1445"/>
                </a:solidFill>
                <a:latin typeface="Arial"/>
                <a:cs typeface="Arial"/>
              </a:rPr>
              <a:t>DEPARTMENT OF COMPUTER SCIENCE AND ENGINEERING</a:t>
            </a:r>
            <a:endParaRPr sz="5000" dirty="0">
              <a:latin typeface="Arial"/>
              <a:cs typeface="Arial"/>
            </a:endParaRPr>
          </a:p>
        </p:txBody>
      </p:sp>
      <p:sp>
        <p:nvSpPr>
          <p:cNvPr id="32" name="object 32"/>
          <p:cNvSpPr/>
          <p:nvPr/>
        </p:nvSpPr>
        <p:spPr>
          <a:xfrm>
            <a:off x="812800" y="812286"/>
            <a:ext cx="42265601" cy="31272480"/>
          </a:xfrm>
          <a:custGeom>
            <a:avLst/>
            <a:gdLst/>
            <a:ahLst/>
            <a:cxnLst/>
            <a:rect l="l" t="t" r="r" b="b"/>
            <a:pathLst>
              <a:path w="19359504" h="14333479">
                <a:moveTo>
                  <a:pt x="0" y="14333479"/>
                </a:moveTo>
                <a:lnTo>
                  <a:pt x="19359504" y="14333479"/>
                </a:lnTo>
                <a:lnTo>
                  <a:pt x="19359504" y="0"/>
                </a:lnTo>
                <a:lnTo>
                  <a:pt x="0" y="0"/>
                </a:lnTo>
                <a:lnTo>
                  <a:pt x="0" y="14333479"/>
                </a:lnTo>
                <a:close/>
              </a:path>
            </a:pathLst>
          </a:custGeom>
          <a:ln w="76200">
            <a:solidFill>
              <a:schemeClr val="tx1"/>
            </a:solidFill>
            <a:miter lim="800000"/>
          </a:ln>
        </p:spPr>
        <p:txBody>
          <a:bodyPr wrap="square" lIns="0" tIns="0" rIns="0" bIns="0" rtlCol="0">
            <a:spAutoFit/>
          </a:bodyPr>
          <a:lstStyle/>
          <a:p>
            <a:endParaRPr/>
          </a:p>
        </p:txBody>
      </p:sp>
      <p:sp>
        <p:nvSpPr>
          <p:cNvPr id="37" name="TextBox 36"/>
          <p:cNvSpPr txBox="1"/>
          <p:nvPr/>
        </p:nvSpPr>
        <p:spPr>
          <a:xfrm>
            <a:off x="15011400" y="15697200"/>
            <a:ext cx="12573000" cy="12133880"/>
          </a:xfrm>
          <a:prstGeom prst="rect">
            <a:avLst/>
          </a:prstGeom>
          <a:noFill/>
        </p:spPr>
        <p:txBody>
          <a:bodyPr wrap="square" lIns="0" tIns="0" rIns="0" bIns="0" rtlCol="0">
            <a:spAutoFit/>
          </a:bodyPr>
          <a:lstStyle/>
          <a:p>
            <a:pPr marL="19958">
              <a:lnSpc>
                <a:spcPct val="110000"/>
              </a:lnSpc>
            </a:pPr>
            <a:r>
              <a:rPr lang="en-US" sz="4400" b="1" spc="-11" dirty="0" smtClean="0">
                <a:solidFill>
                  <a:srgbClr val="231F20"/>
                </a:solidFill>
                <a:latin typeface="Arial"/>
                <a:cs typeface="Arial"/>
              </a:rPr>
              <a:t>Non-Player Characters</a:t>
            </a:r>
            <a:endParaRPr lang="en-US" sz="4400" b="1" spc="-11" dirty="0">
              <a:solidFill>
                <a:srgbClr val="231F20"/>
              </a:solidFill>
              <a:latin typeface="Arial"/>
              <a:cs typeface="Arial"/>
            </a:endParaRPr>
          </a:p>
          <a:p>
            <a:pPr marL="27719">
              <a:lnSpc>
                <a:spcPct val="130000"/>
              </a:lnSpc>
            </a:pPr>
            <a:r>
              <a:rPr lang="en-US" sz="3600" b="1" spc="-11" dirty="0" smtClean="0">
                <a:solidFill>
                  <a:srgbClr val="4C4D4F"/>
                </a:solidFill>
                <a:latin typeface="Arial"/>
                <a:cs typeface="Arial"/>
              </a:rPr>
              <a:t>Inmates</a:t>
            </a:r>
            <a:endParaRPr lang="en-US" sz="3600" dirty="0" smtClean="0">
              <a:latin typeface="Arial"/>
              <a:cs typeface="Arial"/>
            </a:endParaRPr>
          </a:p>
          <a:p>
            <a:pPr>
              <a:lnSpc>
                <a:spcPct val="103000"/>
              </a:lnSpc>
              <a:spcBef>
                <a:spcPts val="655"/>
              </a:spcBef>
            </a:pPr>
            <a:r>
              <a:rPr lang="en-US" sz="3600" dirty="0" smtClean="0">
                <a:latin typeface="Arial"/>
                <a:cs typeface="Arial"/>
              </a:rPr>
              <a:t>Some inmates are simple characters in the background, and others can interact with the player. This conversation is supported by a dialogue system, which is an XML tree that represents a dialogue and it’s various responses. Throughout the conversation, the player can build a reputation with an inmate by either presenting them with a gift, or by saying nice things to them. This reputation lasts throughout the game.</a:t>
            </a:r>
          </a:p>
          <a:p>
            <a:pPr>
              <a:lnSpc>
                <a:spcPct val="103000"/>
              </a:lnSpc>
              <a:spcBef>
                <a:spcPts val="655"/>
              </a:spcBef>
            </a:pPr>
            <a:endParaRPr lang="en-US" sz="3600" dirty="0" smtClean="0">
              <a:latin typeface="Arial"/>
              <a:cs typeface="Arial"/>
            </a:endParaRPr>
          </a:p>
          <a:p>
            <a:pPr marL="27719">
              <a:lnSpc>
                <a:spcPct val="130000"/>
              </a:lnSpc>
            </a:pPr>
            <a:r>
              <a:rPr lang="en-US" sz="3600" b="1" spc="-11" dirty="0" smtClean="0">
                <a:solidFill>
                  <a:srgbClr val="4C4D4F"/>
                </a:solidFill>
                <a:latin typeface="Arial"/>
                <a:cs typeface="Arial"/>
              </a:rPr>
              <a:t>Guards</a:t>
            </a:r>
          </a:p>
          <a:p>
            <a:pPr marL="27719" marR="13860">
              <a:lnSpc>
                <a:spcPct val="102600"/>
              </a:lnSpc>
              <a:spcBef>
                <a:spcPts val="893"/>
              </a:spcBef>
            </a:pPr>
            <a:r>
              <a:rPr lang="en-US" sz="3600" spc="11" dirty="0" smtClean="0">
                <a:solidFill>
                  <a:srgbClr val="231F20"/>
                </a:solidFill>
                <a:latin typeface="Arial"/>
                <a:cs typeface="Arial"/>
              </a:rPr>
              <a:t>All guards are interactive. While most do not converse with the player, they do approach the player if they catch him at a location he is not supposed to be at. The guards are AI agents that walk around and approach the player as soon as he comes in their range of vision. Once they reach the player, they fight him till he either fights back and kills them, or they send the player back to where he started. The player can also build their reputation by interacting with guards.</a:t>
            </a:r>
            <a:endParaRPr lang="en-US" sz="3600" dirty="0" smtClean="0">
              <a:latin typeface="Arial"/>
              <a:cs typeface="Arial"/>
            </a:endParaRPr>
          </a:p>
          <a:p>
            <a:endParaRPr lang="en-US" sz="3600" dirty="0">
              <a:latin typeface="Arial"/>
              <a:cs typeface="Arial"/>
            </a:endParaRPr>
          </a:p>
        </p:txBody>
      </p:sp>
      <p:pic>
        <p:nvPicPr>
          <p:cNvPr id="43" name="Picture 42" descr="TheOhioStateUniversity-2C-HorizK-PANTON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034" y="29895731"/>
            <a:ext cx="8241396" cy="1193869"/>
          </a:xfrm>
          <a:prstGeom prst="rect">
            <a:avLst/>
          </a:prstGeom>
        </p:spPr>
      </p:pic>
      <p:sp>
        <p:nvSpPr>
          <p:cNvPr id="44" name="object 17"/>
          <p:cNvSpPr/>
          <p:nvPr/>
        </p:nvSpPr>
        <p:spPr>
          <a:xfrm>
            <a:off x="1597052" y="6483927"/>
            <a:ext cx="40625007" cy="600164"/>
          </a:xfrm>
          <a:custGeom>
            <a:avLst/>
            <a:gdLst/>
            <a:ahLst/>
            <a:cxnLst/>
            <a:rect l="l" t="t" r="r" b="b"/>
            <a:pathLst>
              <a:path w="18149533">
                <a:moveTo>
                  <a:pt x="0" y="0"/>
                </a:moveTo>
                <a:lnTo>
                  <a:pt x="18149533" y="0"/>
                </a:lnTo>
              </a:path>
            </a:pathLst>
          </a:custGeom>
          <a:ln w="9602">
            <a:solidFill>
              <a:srgbClr val="717272"/>
            </a:solidFill>
          </a:ln>
        </p:spPr>
        <p:txBody>
          <a:bodyPr wrap="square" lIns="0" tIns="0" rIns="0" bIns="0" rtlCol="0">
            <a:spAutoFit/>
          </a:bodyPr>
          <a:lstStyle/>
          <a:p>
            <a:endParaRPr/>
          </a:p>
        </p:txBody>
      </p:sp>
      <p:sp>
        <p:nvSpPr>
          <p:cNvPr id="45" name="TextBox 44"/>
          <p:cNvSpPr txBox="1"/>
          <p:nvPr/>
        </p:nvSpPr>
        <p:spPr>
          <a:xfrm>
            <a:off x="1600200" y="18135600"/>
            <a:ext cx="12344400" cy="5254028"/>
          </a:xfrm>
          <a:prstGeom prst="rect">
            <a:avLst/>
          </a:prstGeom>
          <a:noFill/>
        </p:spPr>
        <p:txBody>
          <a:bodyPr wrap="square" lIns="0" tIns="0" rIns="0" bIns="0" rtlCol="0">
            <a:spAutoFit/>
          </a:bodyPr>
          <a:lstStyle/>
          <a:p>
            <a:pPr marL="19958">
              <a:lnSpc>
                <a:spcPct val="110000"/>
              </a:lnSpc>
            </a:pPr>
            <a:r>
              <a:rPr lang="en-US" sz="4400" b="1" spc="-11" dirty="0" smtClean="0">
                <a:solidFill>
                  <a:srgbClr val="231F20"/>
                </a:solidFill>
                <a:latin typeface="Arial"/>
                <a:cs typeface="Arial"/>
              </a:rPr>
              <a:t>Multi-path gameplay </a:t>
            </a:r>
            <a:endParaRPr lang="en-US" sz="3600" dirty="0" smtClean="0">
              <a:latin typeface="Arial"/>
              <a:cs typeface="Arial"/>
            </a:endParaRPr>
          </a:p>
          <a:p>
            <a:pPr>
              <a:lnSpc>
                <a:spcPct val="103000"/>
              </a:lnSpc>
              <a:spcBef>
                <a:spcPts val="655"/>
              </a:spcBef>
            </a:pPr>
            <a:r>
              <a:rPr lang="en-US" sz="3600" dirty="0" smtClean="0">
                <a:latin typeface="Arial"/>
                <a:cs typeface="Arial"/>
              </a:rPr>
              <a:t>The game offers multiple ways to get from one point to the next point in the level. This is done to incorporate many mechanics in one game and have each play of the game be different from the last. This was achieved by expanding the level to many rooms, with secret passage ways and multiple escape points and endings. Each path differs from the other in terms of location, NPC interaction, and reputation. </a:t>
            </a:r>
          </a:p>
          <a:p>
            <a:endParaRPr lang="en-US" sz="2800" dirty="0">
              <a:latin typeface="Arial"/>
              <a:cs typeface="Arial"/>
            </a:endParaRPr>
          </a:p>
        </p:txBody>
      </p:sp>
      <p:pic>
        <p:nvPicPr>
          <p:cNvPr id="10" name="Picture 9" descr="Screen Shot 2018-04-10 at 11.34.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400" y="7467600"/>
            <a:ext cx="12621700" cy="6934200"/>
          </a:xfrm>
          <a:prstGeom prst="rect">
            <a:avLst/>
          </a:prstGeom>
        </p:spPr>
      </p:pic>
      <p:sp>
        <p:nvSpPr>
          <p:cNvPr id="47" name="object 12"/>
          <p:cNvSpPr txBox="1"/>
          <p:nvPr/>
        </p:nvSpPr>
        <p:spPr>
          <a:xfrm>
            <a:off x="15087600" y="14554200"/>
            <a:ext cx="12573000" cy="442015"/>
          </a:xfrm>
          <a:prstGeom prst="rect">
            <a:avLst/>
          </a:prstGeom>
        </p:spPr>
        <p:txBody>
          <a:bodyPr vert="horz" wrap="square" lIns="0" tIns="0" rIns="0" bIns="0" rtlCol="0" anchor="ctr">
            <a:spAutoFit/>
          </a:bodyPr>
          <a:lstStyle/>
          <a:p>
            <a:pPr marL="27719" marR="13860" algn="ctr">
              <a:lnSpc>
                <a:spcPct val="103099"/>
              </a:lnSpc>
            </a:pPr>
            <a:r>
              <a:rPr lang="en-US" sz="2800" i="1" spc="22" dirty="0" smtClean="0">
                <a:solidFill>
                  <a:srgbClr val="717272"/>
                </a:solidFill>
                <a:latin typeface="Arial"/>
                <a:cs typeface="Arial"/>
              </a:rPr>
              <a:t>Saying nice things to inmates builds your reputation with them.</a:t>
            </a:r>
            <a:endParaRPr sz="2800" dirty="0">
              <a:latin typeface="Arial"/>
              <a:cs typeface="Arial"/>
            </a:endParaRPr>
          </a:p>
        </p:txBody>
      </p:sp>
      <p:pic>
        <p:nvPicPr>
          <p:cNvPr id="14" name="Picture 13" descr="Screen Shot 2018-04-10 at 11.37.4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1200" y="12496800"/>
            <a:ext cx="13846975" cy="7543800"/>
          </a:xfrm>
          <a:prstGeom prst="rect">
            <a:avLst/>
          </a:prstGeom>
        </p:spPr>
      </p:pic>
      <p:sp>
        <p:nvSpPr>
          <p:cNvPr id="48" name="object 23"/>
          <p:cNvSpPr txBox="1"/>
          <p:nvPr/>
        </p:nvSpPr>
        <p:spPr>
          <a:xfrm>
            <a:off x="28803600" y="21183600"/>
            <a:ext cx="6858000" cy="7538618"/>
          </a:xfrm>
          <a:prstGeom prst="rect">
            <a:avLst/>
          </a:prstGeom>
        </p:spPr>
        <p:txBody>
          <a:bodyPr vert="horz" wrap="square" lIns="0" tIns="0" rIns="0" bIns="0" rtlCol="0">
            <a:spAutoFit/>
          </a:bodyPr>
          <a:lstStyle/>
          <a:p>
            <a:pPr marL="27719">
              <a:lnSpc>
                <a:spcPct val="130000"/>
              </a:lnSpc>
            </a:pPr>
            <a:r>
              <a:rPr lang="en-US" sz="3600" b="1" spc="-11" dirty="0" smtClean="0">
                <a:solidFill>
                  <a:srgbClr val="4C4D4F"/>
                </a:solidFill>
                <a:latin typeface="Arial"/>
                <a:cs typeface="Arial"/>
              </a:rPr>
              <a:t>Stealth</a:t>
            </a:r>
            <a:endParaRPr lang="en-US" sz="3600" b="1" spc="-11" dirty="0">
              <a:solidFill>
                <a:srgbClr val="4C4D4F"/>
              </a:solidFill>
              <a:latin typeface="Arial"/>
              <a:cs typeface="Arial"/>
            </a:endParaRPr>
          </a:p>
          <a:p>
            <a:pPr marL="27719" marR="133051">
              <a:lnSpc>
                <a:spcPct val="102600"/>
              </a:lnSpc>
            </a:pPr>
            <a:r>
              <a:rPr lang="en-US" sz="3600" dirty="0">
                <a:solidFill>
                  <a:srgbClr val="353535"/>
                </a:solidFill>
                <a:latin typeface="AppleSystemUIFont"/>
              </a:rPr>
              <a:t>Throughout the game, the player has various opportunities </a:t>
            </a:r>
            <a:r>
              <a:rPr lang="en-US" sz="3600" dirty="0" smtClean="0">
                <a:solidFill>
                  <a:srgbClr val="353535"/>
                </a:solidFill>
                <a:latin typeface="AppleSystemUIFont"/>
              </a:rPr>
              <a:t>to use physical combat. </a:t>
            </a:r>
            <a:r>
              <a:rPr lang="en-US" sz="3600" dirty="0">
                <a:solidFill>
                  <a:srgbClr val="353535"/>
                </a:solidFill>
                <a:latin typeface="AppleSystemUIFont"/>
              </a:rPr>
              <a:t>The shooting mechanic </a:t>
            </a:r>
            <a:r>
              <a:rPr lang="en-US" sz="3600" dirty="0" smtClean="0">
                <a:solidFill>
                  <a:srgbClr val="353535"/>
                </a:solidFill>
                <a:latin typeface="AppleSystemUIFont"/>
              </a:rPr>
              <a:t>can </a:t>
            </a:r>
            <a:r>
              <a:rPr lang="en-US" sz="3600" dirty="0">
                <a:solidFill>
                  <a:srgbClr val="353535"/>
                </a:solidFill>
                <a:latin typeface="AppleSystemUIFont"/>
              </a:rPr>
              <a:t>be used to </a:t>
            </a:r>
            <a:r>
              <a:rPr lang="en-US" sz="3600" dirty="0" smtClean="0">
                <a:solidFill>
                  <a:srgbClr val="353535"/>
                </a:solidFill>
                <a:latin typeface="AppleSystemUIFont"/>
              </a:rPr>
              <a:t>either fight guards</a:t>
            </a:r>
            <a:r>
              <a:rPr lang="en-US" sz="3600" dirty="0">
                <a:solidFill>
                  <a:srgbClr val="353535"/>
                </a:solidFill>
                <a:latin typeface="AppleSystemUIFont"/>
              </a:rPr>
              <a:t>, or for target practice. The camera has a permanent crosshair that helps with better aiming. The position of the crosshair determines the aim of the </a:t>
            </a:r>
            <a:r>
              <a:rPr lang="en-US" sz="3600" dirty="0" smtClean="0">
                <a:solidFill>
                  <a:srgbClr val="353535"/>
                </a:solidFill>
                <a:latin typeface="AppleSystemUIFont"/>
              </a:rPr>
              <a:t>shot. Melee can also be used for attacking objects and enemies</a:t>
            </a:r>
            <a:endParaRPr lang="en-US" sz="3600" b="1" spc="-11" dirty="0">
              <a:solidFill>
                <a:srgbClr val="4C4D4F"/>
              </a:solidFill>
              <a:latin typeface="Arial"/>
              <a:cs typeface="Arial"/>
            </a:endParaRPr>
          </a:p>
        </p:txBody>
      </p:sp>
      <p:sp>
        <p:nvSpPr>
          <p:cNvPr id="49" name="object 12"/>
          <p:cNvSpPr txBox="1"/>
          <p:nvPr/>
        </p:nvSpPr>
        <p:spPr>
          <a:xfrm>
            <a:off x="28651200" y="20238693"/>
            <a:ext cx="13868400" cy="442015"/>
          </a:xfrm>
          <a:prstGeom prst="rect">
            <a:avLst/>
          </a:prstGeom>
        </p:spPr>
        <p:txBody>
          <a:bodyPr vert="horz" wrap="square" lIns="0" tIns="0" rIns="0" bIns="0" rtlCol="0" anchor="ctr">
            <a:spAutoFit/>
          </a:bodyPr>
          <a:lstStyle/>
          <a:p>
            <a:pPr marL="27719" marR="13860" algn="ctr">
              <a:lnSpc>
                <a:spcPct val="103099"/>
              </a:lnSpc>
            </a:pPr>
            <a:r>
              <a:rPr lang="en-US" sz="2800" i="1" spc="22" dirty="0" smtClean="0">
                <a:solidFill>
                  <a:srgbClr val="717272"/>
                </a:solidFill>
                <a:latin typeface="Arial"/>
                <a:cs typeface="Arial"/>
              </a:rPr>
              <a:t>A view of the inventory mid-game.</a:t>
            </a:r>
            <a:endParaRPr sz="2800" dirty="0">
              <a:latin typeface="Arial"/>
              <a:cs typeface="Arial"/>
            </a:endParaRPr>
          </a:p>
        </p:txBody>
      </p:sp>
      <p:pic>
        <p:nvPicPr>
          <p:cNvPr id="31" name="Picture 30" descr="Screen Shot 2018-04-10 at 11.53.1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52200" y="22174200"/>
            <a:ext cx="5029200" cy="4830832"/>
          </a:xfrm>
          <a:prstGeom prst="rect">
            <a:avLst/>
          </a:prstGeom>
        </p:spPr>
      </p:pic>
      <p:sp>
        <p:nvSpPr>
          <p:cNvPr id="50" name="object 12"/>
          <p:cNvSpPr txBox="1"/>
          <p:nvPr/>
        </p:nvSpPr>
        <p:spPr>
          <a:xfrm>
            <a:off x="36652199" y="27132523"/>
            <a:ext cx="5029201" cy="886255"/>
          </a:xfrm>
          <a:prstGeom prst="rect">
            <a:avLst/>
          </a:prstGeom>
        </p:spPr>
        <p:txBody>
          <a:bodyPr vert="horz" wrap="square" lIns="0" tIns="0" rIns="0" bIns="0" rtlCol="0" anchor="ctr">
            <a:spAutoFit/>
          </a:bodyPr>
          <a:lstStyle/>
          <a:p>
            <a:pPr marL="27719" marR="13860" algn="ctr">
              <a:lnSpc>
                <a:spcPct val="103099"/>
              </a:lnSpc>
            </a:pPr>
            <a:r>
              <a:rPr lang="en-US" sz="2800" i="1" spc="22" dirty="0" smtClean="0">
                <a:solidFill>
                  <a:srgbClr val="717272"/>
                </a:solidFill>
                <a:latin typeface="Arial"/>
                <a:cs typeface="Arial"/>
              </a:rPr>
              <a:t>A shooting mini-game that helps win reputation points.</a:t>
            </a:r>
            <a:endParaRPr sz="2800" dirty="0">
              <a:latin typeface="Arial"/>
              <a:cs typeface="Arial"/>
            </a:endParaRPr>
          </a:p>
        </p:txBody>
      </p:sp>
      <p:pic>
        <p:nvPicPr>
          <p:cNvPr id="33" name="Picture 32" descr="Untitled presentation.png"/>
          <p:cNvPicPr>
            <a:picLocks noChangeAspect="1"/>
          </p:cNvPicPr>
          <p:nvPr/>
        </p:nvPicPr>
        <p:blipFill rotWithShape="1">
          <a:blip r:embed="rId6">
            <a:extLst>
              <a:ext uri="{28A0092B-C50C-407E-A947-70E740481C1C}">
                <a14:useLocalDpi xmlns:a14="http://schemas.microsoft.com/office/drawing/2010/main" val="0"/>
              </a:ext>
            </a:extLst>
          </a:blip>
          <a:srcRect l="3381" r="3293"/>
          <a:stretch/>
        </p:blipFill>
        <p:spPr>
          <a:xfrm>
            <a:off x="3962400" y="23393400"/>
            <a:ext cx="7620000" cy="4592795"/>
          </a:xfrm>
          <a:prstGeom prst="rect">
            <a:avLst/>
          </a:prstGeom>
        </p:spPr>
      </p:pic>
      <p:pic>
        <p:nvPicPr>
          <p:cNvPr id="6" name="Picture 5" descr="Screen Shot 2018-04-23 at 11.09.27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56200" y="2971800"/>
            <a:ext cx="11664387" cy="2209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16179</TotalTime>
  <Words>666</Words>
  <Application>Microsoft Macintosh PowerPoint</Application>
  <PresentationFormat>Custom</PresentationFormat>
  <Paragraphs>26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Who Framed Roger Crawfis? Roger Crawfis (Instr.), Chance L., John P., Steven P., Alice S., Aishwarya S., Bob Y., Zicong 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Research Study Presenter name, Associates and Collaborators</dc:title>
  <cp:lastModifiedBy>Aishwarya Srivastava</cp:lastModifiedBy>
  <cp:revision>43</cp:revision>
  <dcterms:created xsi:type="dcterms:W3CDTF">2013-07-30T11:46:00Z</dcterms:created>
  <dcterms:modified xsi:type="dcterms:W3CDTF">2018-04-23T15:10:37Z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2013-07-30T00:00:00Z</vt:filetime>
  </property>
  <property fmtid="{D5CDD505-2E9C-101B-9397-08002B2CF9AE}" pid="3" name="LastSaved">
    <vt:filetime>2013-07-30T00:00:00Z</vt:filetime>
  </property>
</Properties>
</file>